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5" r:id="rId6"/>
    <p:sldMasterId id="2147483681" r:id="rId7"/>
    <p:sldMasterId id="2147483675" r:id="rId8"/>
    <p:sldMasterId id="2147483871" r:id="rId9"/>
    <p:sldMasterId id="2147483857" r:id="rId10"/>
  </p:sldMasterIdLst>
  <p:notesMasterIdLst>
    <p:notesMasterId r:id="rId18"/>
  </p:notesMasterIdLst>
  <p:handoutMasterIdLst>
    <p:handoutMasterId r:id="rId19"/>
  </p:handoutMasterIdLst>
  <p:sldIdLst>
    <p:sldId id="267" r:id="rId11"/>
    <p:sldId id="298" r:id="rId12"/>
    <p:sldId id="303" r:id="rId13"/>
    <p:sldId id="313" r:id="rId14"/>
    <p:sldId id="309" r:id="rId15"/>
    <p:sldId id="310" r:id="rId16"/>
    <p:sldId id="270" r:id="rId17"/>
  </p:sldIdLst>
  <p:sldSz cx="9144000" cy="5143500" type="screen16x9"/>
  <p:notesSz cx="6742113" cy="987266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45">
          <p15:clr>
            <a:srgbClr val="A4A3A4"/>
          </p15:clr>
        </p15:guide>
        <p15:guide id="2" pos="72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3434"/>
    <a:srgbClr val="444444"/>
    <a:srgbClr val="3E3E3D"/>
    <a:srgbClr val="E86A16"/>
    <a:srgbClr val="E05413"/>
    <a:srgbClr val="E76A17"/>
    <a:srgbClr val="EE7F00"/>
    <a:srgbClr val="DF64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49" d="100"/>
          <a:sy n="49" d="100"/>
        </p:scale>
        <p:origin x="948" y="42"/>
      </p:cViewPr>
      <p:guideLst>
        <p:guide orient="horz" pos="645"/>
        <p:guide pos="7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131" d="100"/>
          <a:sy n="131" d="100"/>
        </p:scale>
        <p:origin x="-3896" y="-120"/>
      </p:cViewPr>
      <p:guideLst>
        <p:guide orient="horz" pos="3110"/>
        <p:guide pos="21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3.xml"/><Relationship Id="rId13" Type="http://schemas.openxmlformats.org/officeDocument/2006/relationships/slide" Target="slides/slide3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2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1.xml"/><Relationship Id="rId5" Type="http://schemas.openxmlformats.org/officeDocument/2006/relationships/customXml" Target="../customXml/item5.xml"/><Relationship Id="rId15" Type="http://schemas.openxmlformats.org/officeDocument/2006/relationships/slide" Target="slides/slide5.xml"/><Relationship Id="rId23" Type="http://schemas.openxmlformats.org/officeDocument/2006/relationships/tableStyles" Target="tableStyles.xml"/><Relationship Id="rId10" Type="http://schemas.openxmlformats.org/officeDocument/2006/relationships/slideMaster" Target="slideMasters/slideMaster5.xml"/><Relationship Id="rId19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4" Type="http://schemas.openxmlformats.org/officeDocument/2006/relationships/slide" Target="slides/slide4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0887" cy="492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21226" y="0"/>
            <a:ext cx="2920887" cy="492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80056"/>
            <a:ext cx="2920887" cy="492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21226" y="9380056"/>
            <a:ext cx="2920887" cy="492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B17CAD1C-BE89-2D48-9461-314E5E04CFB2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49819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0887" cy="492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baseline="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21226" y="0"/>
            <a:ext cx="2920887" cy="492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aseline="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7788" y="739775"/>
            <a:ext cx="6586537" cy="37052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8735" y="4689239"/>
            <a:ext cx="4944644" cy="4442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Klik om de tekststijl van het model te bewerken</a:t>
            </a:r>
          </a:p>
          <a:p>
            <a:pPr lvl="1"/>
            <a:r>
              <a:rPr lang="en-US" noProof="0"/>
              <a:t>Tweede niveau</a:t>
            </a:r>
          </a:p>
          <a:p>
            <a:pPr lvl="2"/>
            <a:r>
              <a:rPr lang="en-US" noProof="0"/>
              <a:t>Derde niveau</a:t>
            </a:r>
          </a:p>
          <a:p>
            <a:pPr lvl="3"/>
            <a:r>
              <a:rPr lang="en-US" noProof="0"/>
              <a:t>Vierde niveau</a:t>
            </a:r>
          </a:p>
          <a:p>
            <a:pPr lvl="4"/>
            <a:r>
              <a:rPr lang="en-US" noProof="0"/>
              <a:t>Vijfde niveau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80056"/>
            <a:ext cx="2920887" cy="492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baseline="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1226" y="9380056"/>
            <a:ext cx="2920887" cy="492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b" anchorCtr="0" compatLnSpc="1">
            <a:prstTxWarp prst="textNoShape">
              <a:avLst/>
            </a:prstTxWarp>
          </a:bodyPr>
          <a:lstStyle>
            <a:lvl1pPr algn="r">
              <a:defRPr sz="1200" baseline="0">
                <a:cs typeface="Arial" charset="0"/>
              </a:defRPr>
            </a:lvl1pPr>
          </a:lstStyle>
          <a:p>
            <a:pPr>
              <a:defRPr/>
            </a:pPr>
            <a:fld id="{574C9EDB-69A3-1741-A730-4AB532AD1714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66458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5" descr="HAN_Logo2014NL_rgb_pos01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8" y="368300"/>
            <a:ext cx="25939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6424" y="3245223"/>
            <a:ext cx="7560448" cy="64951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400"/>
              </a:lnSpc>
              <a:defRPr sz="24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1146424" y="3919311"/>
            <a:ext cx="7560840" cy="19144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132555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205979"/>
            <a:ext cx="7776864" cy="8572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EE7F00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788024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755576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2482194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755577" y="627534"/>
            <a:ext cx="2709937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9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627534"/>
            <a:ext cx="4957390" cy="396708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  <a:lvl2pPr>
              <a:defRPr sz="18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0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755577" y="1491630"/>
            <a:ext cx="2709937" cy="31029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3443943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3508051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745648" y="575100"/>
            <a:ext cx="3538320" cy="23206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3600" b="1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12" name="Tijdelijke aanduiding voor inhoud 2"/>
          <p:cNvSpPr>
            <a:spLocks noGrp="1"/>
          </p:cNvSpPr>
          <p:nvPr>
            <p:ph idx="1"/>
          </p:nvPr>
        </p:nvSpPr>
        <p:spPr>
          <a:xfrm>
            <a:off x="745648" y="3057804"/>
            <a:ext cx="3538320" cy="15661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>
              <a:buFont typeface="Arial"/>
              <a:buChar char="•"/>
              <a:defRPr sz="180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8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18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18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66850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35696" y="438727"/>
            <a:ext cx="5616624" cy="256507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buFontTx/>
              <a:buNone/>
              <a:defRPr sz="1800">
                <a:solidFill>
                  <a:srgbClr val="444444"/>
                </a:solidFill>
                <a:latin typeface="Arial"/>
                <a:cs typeface="Arial"/>
              </a:defRPr>
            </a:lvl1pPr>
            <a:lvl2pPr marL="45720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2pPr>
            <a:lvl3pPr marL="91440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3pPr>
            <a:lvl4pPr marL="137160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4pPr>
            <a:lvl5pPr marL="182880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</p:spTree>
    <p:extLst>
      <p:ext uri="{BB962C8B-B14F-4D97-AF65-F5344CB8AC3E}">
        <p14:creationId xmlns:p14="http://schemas.microsoft.com/office/powerpoint/2010/main" val="1219624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3" y="368300"/>
            <a:ext cx="25876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1146424" y="3919311"/>
            <a:ext cx="7560840" cy="19144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1146424" y="3245223"/>
            <a:ext cx="7560448" cy="64951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400"/>
              </a:lnSpc>
              <a:defRPr sz="24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2468069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45648" y="645590"/>
            <a:ext cx="7786800" cy="4860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000" b="1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45648" y="1544400"/>
            <a:ext cx="7858800" cy="30795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Tx/>
              <a:buFont typeface="Arial"/>
              <a:buChar char="•"/>
              <a:defRPr sz="1800">
                <a:solidFill>
                  <a:srgbClr val="444444"/>
                </a:solidFill>
                <a:latin typeface="Arial"/>
                <a:cs typeface="Arial"/>
              </a:defRPr>
            </a:lvl1pPr>
            <a:lvl2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2pPr>
            <a:lvl3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3pPr>
            <a:lvl4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4pPr>
            <a:lvl5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746168" y="1136883"/>
            <a:ext cx="7786800" cy="270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 baseline="0"/>
            </a:lvl1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68366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600" b="1" cap="none">
                <a:solidFill>
                  <a:srgbClr val="EE7F00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4149414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483517"/>
            <a:ext cx="7776864" cy="579711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rgbClr val="EE7F00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788024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1pPr>
            <a:lvl2pPr>
              <a:buClrTx/>
              <a:defRPr sz="1800">
                <a:solidFill>
                  <a:srgbClr val="444444"/>
                </a:solidFill>
              </a:defRPr>
            </a:lvl2pPr>
            <a:lvl3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3pPr>
            <a:lvl4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4pPr>
            <a:lvl5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755576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44444"/>
                </a:solidFill>
              </a:defRPr>
            </a:lvl1pPr>
            <a:lvl2pPr>
              <a:defRPr sz="1800">
                <a:solidFill>
                  <a:srgbClr val="444444"/>
                </a:solidFill>
              </a:defRPr>
            </a:lvl2pPr>
            <a:lvl3pPr>
              <a:defRPr sz="1800">
                <a:solidFill>
                  <a:srgbClr val="444444"/>
                </a:solidFill>
              </a:defRPr>
            </a:lvl3pPr>
            <a:lvl4pPr>
              <a:defRPr sz="1800">
                <a:solidFill>
                  <a:srgbClr val="444444"/>
                </a:solidFill>
              </a:defRPr>
            </a:lvl4pPr>
            <a:lvl5pPr>
              <a:defRPr sz="1800">
                <a:solidFill>
                  <a:srgbClr val="444444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2850225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7" y="627534"/>
            <a:ext cx="2709937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627534"/>
            <a:ext cx="4957390" cy="396708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44444"/>
                </a:solidFill>
              </a:defRPr>
            </a:lvl1pPr>
            <a:lvl2pPr>
              <a:defRPr sz="1800">
                <a:solidFill>
                  <a:srgbClr val="444444"/>
                </a:solidFill>
              </a:defRPr>
            </a:lvl2pPr>
            <a:lvl3pPr>
              <a:defRPr sz="1800">
                <a:solidFill>
                  <a:srgbClr val="444444"/>
                </a:solidFill>
              </a:defRPr>
            </a:lvl3pPr>
            <a:lvl4pPr>
              <a:defRPr sz="1800">
                <a:solidFill>
                  <a:srgbClr val="444444"/>
                </a:solidFill>
              </a:defRPr>
            </a:lvl4pPr>
            <a:lvl5pPr>
              <a:defRPr sz="1800">
                <a:solidFill>
                  <a:srgbClr val="444444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755577" y="1491630"/>
            <a:ext cx="2709937" cy="31029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841292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98116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45648" y="1544400"/>
            <a:ext cx="7858800" cy="30795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Arial"/>
              <a:buChar char="•"/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745648" y="645590"/>
            <a:ext cx="7786800" cy="4860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000" b="1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9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746168" y="1136883"/>
            <a:ext cx="7786800" cy="270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 baseline="0"/>
            </a:lvl1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351926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600" b="1" cap="none">
                <a:solidFill>
                  <a:srgbClr val="EE7F00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 b="1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79020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Afbeelding 1" descr="payoff_neg2.pdf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4503738"/>
            <a:ext cx="140017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hoek 7"/>
          <p:cNvSpPr/>
          <p:nvPr userDrawn="1"/>
        </p:nvSpPr>
        <p:spPr bwMode="auto">
          <a:xfrm>
            <a:off x="873125" y="3148013"/>
            <a:ext cx="7916863" cy="1731962"/>
          </a:xfrm>
          <a:prstGeom prst="rect">
            <a:avLst/>
          </a:prstGeom>
          <a:solidFill>
            <a:srgbClr val="E66E1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9" name="Rechthoek 8"/>
          <p:cNvSpPr/>
          <p:nvPr userDrawn="1"/>
        </p:nvSpPr>
        <p:spPr bwMode="auto">
          <a:xfrm>
            <a:off x="8748713" y="3435350"/>
            <a:ext cx="431800" cy="1158875"/>
          </a:xfrm>
          <a:prstGeom prst="rect">
            <a:avLst/>
          </a:prstGeom>
          <a:solidFill>
            <a:srgbClr val="E66E1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nl-NL"/>
          </a:p>
        </p:txBody>
      </p:sp>
      <p:pic>
        <p:nvPicPr>
          <p:cNvPr id="1029" name="Afbeelding 4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350" y="4443413"/>
            <a:ext cx="1435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58" r:id="rId1"/>
    <p:sldLayoutId id="2147484159" r:id="rId2"/>
  </p:sldLayoutIdLst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dianummer 8"/>
          <p:cNvSpPr>
            <a:spLocks noGrp="1"/>
          </p:cNvSpPr>
          <p:nvPr>
            <p:ph type="sldNum" sz="quarter" idx="4"/>
          </p:nvPr>
        </p:nvSpPr>
        <p:spPr>
          <a:xfrm>
            <a:off x="8604250" y="4767263"/>
            <a:ext cx="328613" cy="27463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37E2B85-7009-974B-B74A-405ACDEC6D7C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  <p:sp>
        <p:nvSpPr>
          <p:cNvPr id="11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55650" y="4767263"/>
            <a:ext cx="576263" cy="27463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2" name="Tijdelijke aanduiding voor voettekst 7"/>
          <p:cNvSpPr>
            <a:spLocks noGrp="1"/>
          </p:cNvSpPr>
          <p:nvPr>
            <p:ph type="ftr" sz="quarter" idx="3"/>
          </p:nvPr>
        </p:nvSpPr>
        <p:spPr>
          <a:xfrm>
            <a:off x="1403350" y="4767263"/>
            <a:ext cx="2736850" cy="27463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  <p:pic>
        <p:nvPicPr>
          <p:cNvPr id="4101" name="Afbeelding 1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563" y="4840288"/>
            <a:ext cx="3127375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hthoek 8"/>
          <p:cNvSpPr/>
          <p:nvPr userDrawn="1"/>
        </p:nvSpPr>
        <p:spPr>
          <a:xfrm>
            <a:off x="755650" y="0"/>
            <a:ext cx="7777163" cy="304800"/>
          </a:xfrm>
          <a:prstGeom prst="rect">
            <a:avLst/>
          </a:prstGeom>
          <a:solidFill>
            <a:srgbClr val="E76A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60" r:id="rId1"/>
    <p:sldLayoutId id="2147484161" r:id="rId2"/>
    <p:sldLayoutId id="2147484162" r:id="rId3"/>
    <p:sldLayoutId id="2147484163" r:id="rId4"/>
    <p:sldLayoutId id="2147484164" r:id="rId5"/>
  </p:sldLayoutIdLst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dianummer 8"/>
          <p:cNvSpPr>
            <a:spLocks noGrp="1"/>
          </p:cNvSpPr>
          <p:nvPr>
            <p:ph type="sldNum" sz="quarter" idx="4"/>
          </p:nvPr>
        </p:nvSpPr>
        <p:spPr>
          <a:xfrm>
            <a:off x="8604250" y="4767263"/>
            <a:ext cx="328613" cy="27463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7EC721A-56B0-2C49-94EF-4C5200ED5350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  <p:sp>
        <p:nvSpPr>
          <p:cNvPr id="11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55650" y="4767263"/>
            <a:ext cx="576263" cy="27463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161901D-8C78-CC4F-9B31-DB2A79A115F5}" type="datetime1">
              <a:rPr lang="nl-NL"/>
              <a:pPr>
                <a:defRPr/>
              </a:pPr>
              <a:t>14-6-2018</a:t>
            </a:fld>
            <a:endParaRPr lang="nl-NL" dirty="0"/>
          </a:p>
        </p:txBody>
      </p:sp>
      <p:sp>
        <p:nvSpPr>
          <p:cNvPr id="12" name="Tijdelijke aanduiding voor voettekst 7"/>
          <p:cNvSpPr>
            <a:spLocks noGrp="1"/>
          </p:cNvSpPr>
          <p:nvPr>
            <p:ph type="ftr" sz="quarter" idx="3"/>
          </p:nvPr>
        </p:nvSpPr>
        <p:spPr>
          <a:xfrm>
            <a:off x="1403350" y="4767263"/>
            <a:ext cx="2736850" cy="27463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  <p:sp>
        <p:nvSpPr>
          <p:cNvPr id="7" name="Rechthoek 6"/>
          <p:cNvSpPr/>
          <p:nvPr userDrawn="1"/>
        </p:nvSpPr>
        <p:spPr>
          <a:xfrm>
            <a:off x="755650" y="0"/>
            <a:ext cx="7777163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pic>
        <p:nvPicPr>
          <p:cNvPr id="5126" name="Afbeelding 1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325" y="4840288"/>
            <a:ext cx="3117850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65" r:id="rId1"/>
    <p:sldLayoutId id="2147484166" r:id="rId2"/>
    <p:sldLayoutId id="2147484167" r:id="rId3"/>
    <p:sldLayoutId id="2147484168" r:id="rId4"/>
    <p:sldLayoutId id="2147484169" r:id="rId5"/>
  </p:sldLayoutIdLst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rgbClr val="EE7F00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EE7F00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EE7F00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EE7F00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EE7F00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rgbClr val="EE7F00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rgbClr val="EE7F00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rgbClr val="EE7F00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rgbClr val="EE7F00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/>
          <p:nvPr userDrawn="1"/>
        </p:nvSpPr>
        <p:spPr bwMode="auto">
          <a:xfrm rot="16200000">
            <a:off x="-1312862" y="2263774"/>
            <a:ext cx="3225800" cy="615951"/>
          </a:xfrm>
          <a:prstGeom prst="rect">
            <a:avLst/>
          </a:prstGeom>
          <a:solidFill>
            <a:srgbClr val="3434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9" name="Rechthoek 8"/>
          <p:cNvSpPr/>
          <p:nvPr userDrawn="1"/>
        </p:nvSpPr>
        <p:spPr bwMode="auto">
          <a:xfrm rot="16200000">
            <a:off x="225426" y="433387"/>
            <a:ext cx="4552950" cy="4276725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pic>
        <p:nvPicPr>
          <p:cNvPr id="6148" name="Afbeelding 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563" y="4840288"/>
            <a:ext cx="3127375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6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Groeperen 2"/>
          <p:cNvGrpSpPr>
            <a:grpSpLocks/>
          </p:cNvGrpSpPr>
          <p:nvPr userDrawn="1"/>
        </p:nvGrpSpPr>
        <p:grpSpPr bwMode="auto">
          <a:xfrm>
            <a:off x="1692275" y="0"/>
            <a:ext cx="5903913" cy="3122613"/>
            <a:chOff x="1692275" y="0"/>
            <a:chExt cx="5903913" cy="4162425"/>
          </a:xfrm>
        </p:grpSpPr>
        <p:sp>
          <p:nvSpPr>
            <p:cNvPr id="2" name="Rechthoek 1"/>
            <p:cNvSpPr/>
            <p:nvPr userDrawn="1"/>
          </p:nvSpPr>
          <p:spPr bwMode="auto">
            <a:xfrm>
              <a:off x="2555875" y="0"/>
              <a:ext cx="4132263" cy="562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>
              <a:off x="1692275" y="416878"/>
              <a:ext cx="5903913" cy="3745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</p:grpSp>
      <p:pic>
        <p:nvPicPr>
          <p:cNvPr id="7171" name="Afbeelding 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0" y="4840288"/>
            <a:ext cx="3162300" cy="17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57" r:id="rId1"/>
  </p:sldLayoutIdLst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PRZcstlx6KQ" TargetMode="External"/><Relationship Id="rId2" Type="http://schemas.openxmlformats.org/officeDocument/2006/relationships/hyperlink" Target="http://www.youtube.com/watch?v=cg9PQDANrJg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16personalities.com/" TargetMode="External"/><Relationship Id="rId4" Type="http://schemas.openxmlformats.org/officeDocument/2006/relationships/hyperlink" Target="http://www.youtube.com/watch?v=Dj8pG-oHQg0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1266" name="Titel 2"/>
          <p:cNvSpPr>
            <a:spLocks noGrp="1"/>
          </p:cNvSpPr>
          <p:nvPr>
            <p:ph type="title"/>
          </p:nvPr>
        </p:nvSpPr>
        <p:spPr>
          <a:xfrm>
            <a:off x="1146424" y="3245222"/>
            <a:ext cx="7602040" cy="982711"/>
          </a:xfrm>
        </p:spPr>
        <p:txBody>
          <a:bodyPr/>
          <a:lstStyle/>
          <a:p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Groepsbijeenkomst 5, periode 4</a:t>
            </a:r>
            <a:br>
              <a:rPr lang="nl-NL" dirty="0"/>
            </a:br>
            <a:r>
              <a:rPr lang="nl-NL" dirty="0" err="1"/>
              <a:t>Academic</a:t>
            </a:r>
            <a:r>
              <a:rPr lang="nl-NL" dirty="0"/>
              <a:t> </a:t>
            </a:r>
            <a:r>
              <a:rPr lang="nl-NL" dirty="0" err="1"/>
              <a:t>Counselling</a:t>
            </a:r>
            <a:r>
              <a:rPr lang="nl-NL" dirty="0"/>
              <a:t> / Studieloopbaanbegeleiding (SLB)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nl-NL"/>
            </a:br>
            <a:r>
              <a:rPr lang="nl-NL"/>
              <a:t>Welkom! Programma vandaag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nl-NL" b="1" dirty="0">
              <a:solidFill>
                <a:srgbClr val="343434"/>
              </a:solidFill>
            </a:endParaRPr>
          </a:p>
          <a:p>
            <a:r>
              <a:rPr lang="nl-NL" sz="2400" dirty="0">
                <a:solidFill>
                  <a:srgbClr val="3434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Welkom </a:t>
            </a:r>
          </a:p>
          <a:p>
            <a:r>
              <a:rPr lang="nl-NL" sz="2400" dirty="0">
                <a:solidFill>
                  <a:srgbClr val="3434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Klassenlijstcheck voor administratie </a:t>
            </a:r>
          </a:p>
          <a:p>
            <a:r>
              <a:rPr lang="nl-NL" sz="2400" dirty="0">
                <a:solidFill>
                  <a:srgbClr val="3434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Ervaringen uitwisselen</a:t>
            </a:r>
          </a:p>
          <a:p>
            <a:r>
              <a:rPr lang="nl-NL" sz="2400" dirty="0">
                <a:solidFill>
                  <a:srgbClr val="3434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Inschrijven (her)tentamens in Osiris</a:t>
            </a:r>
          </a:p>
          <a:p>
            <a:r>
              <a:rPr lang="nl-NL" sz="2400" dirty="0">
                <a:solidFill>
                  <a:srgbClr val="3434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 Individuele gesprekken kwartaal 4</a:t>
            </a:r>
          </a:p>
          <a:p>
            <a:r>
              <a:rPr lang="nl-NL" sz="2400" dirty="0">
                <a:solidFill>
                  <a:srgbClr val="3434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Persoonlijk Ontwikkelingsplan (POP)</a:t>
            </a:r>
          </a:p>
          <a:p>
            <a:r>
              <a:rPr lang="nl-NL" sz="2400" dirty="0">
                <a:solidFill>
                  <a:srgbClr val="3434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Vragen</a:t>
            </a:r>
          </a:p>
          <a:p>
            <a:r>
              <a:rPr lang="nl-NL" sz="2400" dirty="0">
                <a:solidFill>
                  <a:srgbClr val="3434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Gezamenlijk bezoek Job-festival 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5580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el 1"/>
          <p:cNvSpPr>
            <a:spLocks noGrp="1"/>
          </p:cNvSpPr>
          <p:nvPr>
            <p:ph type="title"/>
          </p:nvPr>
        </p:nvSpPr>
        <p:spPr bwMode="auto">
          <a:xfrm>
            <a:off x="746125" y="646113"/>
            <a:ext cx="7786688" cy="48577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/>
          <a:p>
            <a:r>
              <a:rPr lang="nl-NL" dirty="0">
                <a:latin typeface="Arial" charset="0"/>
              </a:rPr>
              <a:t>Ervaringen uitwisselen (rondje)</a:t>
            </a:r>
          </a:p>
        </p:txBody>
      </p:sp>
      <p:sp>
        <p:nvSpPr>
          <p:cNvPr id="12290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746125" y="1544638"/>
            <a:ext cx="7858125" cy="307975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nl-NL" dirty="0"/>
              <a:t> </a:t>
            </a:r>
          </a:p>
          <a:p>
            <a:pPr>
              <a:buFont typeface="Arial" charset="0"/>
              <a:buChar char="•"/>
            </a:pPr>
            <a:endParaRPr lang="nl-NL" dirty="0">
              <a:latin typeface="Arial" charset="0"/>
            </a:endParaRPr>
          </a:p>
          <a:p>
            <a:pPr>
              <a:buFont typeface="Arial" charset="0"/>
              <a:buChar char="•"/>
            </a:pPr>
            <a:endParaRPr lang="nl-NL" dirty="0"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46125" y="1347614"/>
            <a:ext cx="440193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baseline="0" dirty="0">
                <a:solidFill>
                  <a:srgbClr val="000000"/>
                </a:solidFill>
                <a:latin typeface="Arial" panose="020B0604020202020204" pitchFamily="34" charset="0"/>
                <a:ea typeface="MS Mincho"/>
              </a:rPr>
              <a:t>Hoe bevalt de studie?</a:t>
            </a: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baseline="0" dirty="0">
                <a:solidFill>
                  <a:srgbClr val="000000"/>
                </a:solidFill>
                <a:latin typeface="Arial" panose="020B0604020202020204" pitchFamily="34" charset="0"/>
                <a:ea typeface="MS Mincho"/>
              </a:rPr>
              <a:t>Hoe zijn de resultaten?</a:t>
            </a: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baseline="0" dirty="0">
                <a:solidFill>
                  <a:srgbClr val="000000"/>
                </a:solidFill>
                <a:latin typeface="Arial" panose="020B0604020202020204" pitchFamily="34" charset="0"/>
                <a:ea typeface="MS Mincho"/>
              </a:rPr>
              <a:t>Twijfels rond studiekeuze?</a:t>
            </a: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baseline="0" dirty="0">
                <a:solidFill>
                  <a:srgbClr val="000000"/>
                </a:solidFill>
                <a:latin typeface="Arial" panose="020B0604020202020204" pitchFamily="34" charset="0"/>
                <a:ea typeface="MS Mincho"/>
              </a:rPr>
              <a:t>SE/NSE/BITM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nl-NL" sz="3200" b="1" dirty="0">
                <a:solidFill>
                  <a:srgbClr val="000000"/>
                </a:solidFill>
                <a:latin typeface="Arial" panose="020B0604020202020204" pitchFamily="34" charset="0"/>
                <a:ea typeface="MS Mincho"/>
              </a:rPr>
              <a:t> </a:t>
            </a:r>
            <a:endParaRPr lang="nl-NL" sz="3600" dirty="0">
              <a:solidFill>
                <a:srgbClr val="000000"/>
              </a:solidFill>
              <a:latin typeface="Times New Roman" panose="02020603050405020304" pitchFamily="18" charset="0"/>
              <a:ea typeface="MS Mincho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0BFC8F74-0F68-42D6-AF55-98EED20BC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1216591"/>
            <a:ext cx="3433586" cy="293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36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8ED73D-CE01-4C9A-A01E-2A63C47E8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Persoonlijk ontwikkelplan</a:t>
            </a: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2924FE33-B33C-4DDC-B580-6896E57AC7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576" y="1221600"/>
            <a:ext cx="3816424" cy="3510390"/>
          </a:xfrm>
        </p:spPr>
        <p:txBody>
          <a:bodyPr>
            <a:normAutofit fontScale="62500" lnSpcReduction="20000"/>
          </a:bodyPr>
          <a:lstStyle/>
          <a:p>
            <a:pPr marL="0" lvl="0" indent="0">
              <a:buNone/>
            </a:pPr>
            <a:r>
              <a:rPr lang="nl-NL" dirty="0"/>
              <a:t>(Mogelijke) Onderdelen</a:t>
            </a:r>
          </a:p>
          <a:p>
            <a:pPr marL="514350" lvl="0" indent="-514350">
              <a:buFont typeface="+mj-lt"/>
              <a:buAutoNum type="arabicPeriod"/>
            </a:pPr>
            <a:endParaRPr lang="nl-NL" dirty="0"/>
          </a:p>
          <a:p>
            <a:pPr marL="514350" lvl="0" indent="-514350">
              <a:buFont typeface="+mj-lt"/>
              <a:buAutoNum type="arabicPeriod"/>
            </a:pPr>
            <a:endParaRPr lang="nl-NL" dirty="0"/>
          </a:p>
          <a:p>
            <a:pPr marL="514350" lvl="0" indent="-514350">
              <a:buFont typeface="+mj-lt"/>
              <a:buAutoNum type="arabicPeriod"/>
            </a:pPr>
            <a:r>
              <a:rPr lang="nl-NL" dirty="0" err="1"/>
              <a:t>Self</a:t>
            </a:r>
            <a:r>
              <a:rPr lang="nl-NL" dirty="0"/>
              <a:t> analysis </a:t>
            </a:r>
            <a:r>
              <a:rPr lang="nl-NL" u="sng" dirty="0">
                <a:hlinkClick r:id="rId2"/>
              </a:rPr>
              <a:t>http://www.youtube.com/watch?v=cg9PQDANrJg</a:t>
            </a:r>
            <a:endParaRPr lang="nl-NL" dirty="0"/>
          </a:p>
          <a:p>
            <a:pPr marL="514350" lvl="0" indent="-514350">
              <a:buFont typeface="+mj-lt"/>
              <a:buAutoNum type="arabicPeriod"/>
            </a:pPr>
            <a:r>
              <a:rPr lang="nl-NL" dirty="0"/>
              <a:t>Goal setting 1, 3,5, 10 </a:t>
            </a:r>
            <a:r>
              <a:rPr lang="nl-NL" dirty="0" err="1"/>
              <a:t>years</a:t>
            </a:r>
            <a:r>
              <a:rPr lang="nl-NL" dirty="0"/>
              <a:t> out (make the goals </a:t>
            </a:r>
            <a:r>
              <a:rPr lang="nl-NL" dirty="0" err="1"/>
              <a:t>holistic</a:t>
            </a:r>
            <a:r>
              <a:rPr lang="nl-NL" dirty="0"/>
              <a:t>)</a:t>
            </a:r>
          </a:p>
          <a:p>
            <a:pPr marL="514350" lvl="0" indent="-514350">
              <a:buFont typeface="+mj-lt"/>
              <a:buAutoNum type="arabicPeriod"/>
            </a:pPr>
            <a:r>
              <a:rPr lang="nl-NL" dirty="0"/>
              <a:t>Research: </a:t>
            </a:r>
            <a:r>
              <a:rPr lang="nl-NL" dirty="0" err="1"/>
              <a:t>what</a:t>
            </a:r>
            <a:r>
              <a:rPr lang="nl-NL" dirty="0"/>
              <a:t> skills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get </a:t>
            </a:r>
            <a:r>
              <a:rPr lang="nl-NL" dirty="0" err="1"/>
              <a:t>where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(hard, soft, </a:t>
            </a:r>
            <a:r>
              <a:rPr lang="nl-NL" dirty="0" err="1"/>
              <a:t>experience</a:t>
            </a:r>
            <a:r>
              <a:rPr lang="nl-NL" dirty="0"/>
              <a:t>, </a:t>
            </a:r>
            <a:r>
              <a:rPr lang="nl-NL" dirty="0" err="1"/>
              <a:t>relationships</a:t>
            </a:r>
            <a:r>
              <a:rPr lang="nl-NL" dirty="0"/>
              <a:t>)</a:t>
            </a:r>
          </a:p>
          <a:p>
            <a:pPr marL="514350" lvl="0" indent="-514350">
              <a:buFont typeface="+mj-lt"/>
              <a:buAutoNum type="arabicPeriod"/>
            </a:pPr>
            <a:r>
              <a:rPr lang="nl-NL" dirty="0" err="1"/>
              <a:t>Decision</a:t>
            </a:r>
            <a:r>
              <a:rPr lang="nl-NL" dirty="0"/>
              <a:t> making (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road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take)</a:t>
            </a:r>
          </a:p>
          <a:p>
            <a:pPr marL="514350" lvl="0" indent="-514350">
              <a:buFont typeface="+mj-lt"/>
              <a:buAutoNum type="arabicPeriod"/>
            </a:pPr>
            <a:r>
              <a:rPr lang="nl-NL" dirty="0"/>
              <a:t>Set Action items (take class, mentor,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do)</a:t>
            </a:r>
          </a:p>
          <a:p>
            <a:pPr marL="514350" lvl="0" indent="-514350">
              <a:buFont typeface="+mj-lt"/>
              <a:buAutoNum type="arabicPeriod"/>
            </a:pPr>
            <a:r>
              <a:rPr lang="nl-NL" dirty="0"/>
              <a:t>Resources (</a:t>
            </a:r>
            <a:r>
              <a:rPr lang="nl-NL" dirty="0" err="1"/>
              <a:t>what</a:t>
            </a:r>
            <a:r>
              <a:rPr lang="nl-NL" dirty="0"/>
              <a:t> do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, money time, </a:t>
            </a:r>
            <a:r>
              <a:rPr lang="nl-NL" dirty="0" err="1"/>
              <a:t>approval</a:t>
            </a:r>
            <a:r>
              <a:rPr lang="nl-NL" dirty="0"/>
              <a:t>, support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each</a:t>
            </a:r>
            <a:r>
              <a:rPr lang="nl-NL" dirty="0"/>
              <a:t> action)</a:t>
            </a:r>
          </a:p>
          <a:p>
            <a:pPr marL="514350" lvl="0" indent="-514350">
              <a:buFont typeface="+mj-lt"/>
              <a:buAutoNum type="arabicPeriod"/>
            </a:pPr>
            <a:r>
              <a:rPr lang="nl-NL" dirty="0"/>
              <a:t>Deadlines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each</a:t>
            </a:r>
            <a:r>
              <a:rPr lang="nl-NL" dirty="0"/>
              <a:t> action item (</a:t>
            </a:r>
            <a:r>
              <a:rPr lang="nl-NL" dirty="0" err="1"/>
              <a:t>forces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make commitment)</a:t>
            </a:r>
          </a:p>
          <a:p>
            <a:pPr marL="514350" lvl="0" indent="-514350">
              <a:buFont typeface="+mj-lt"/>
              <a:buAutoNum type="arabicPeriod"/>
            </a:pPr>
            <a:r>
              <a:rPr lang="nl-NL" dirty="0" err="1"/>
              <a:t>Execution</a:t>
            </a:r>
            <a:r>
              <a:rPr lang="nl-NL" dirty="0"/>
              <a:t> (the </a:t>
            </a:r>
            <a:r>
              <a:rPr lang="nl-NL" dirty="0" err="1"/>
              <a:t>doing</a:t>
            </a:r>
            <a:r>
              <a:rPr lang="nl-NL" dirty="0"/>
              <a:t> part,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a support system)</a:t>
            </a:r>
          </a:p>
          <a:p>
            <a:pPr marL="514350" lvl="0" indent="-514350">
              <a:buFont typeface="+mj-lt"/>
              <a:buAutoNum type="arabicPeriod"/>
            </a:pPr>
            <a:r>
              <a:rPr lang="nl-NL" dirty="0" err="1"/>
              <a:t>Revision</a:t>
            </a:r>
            <a:r>
              <a:rPr lang="nl-NL" dirty="0"/>
              <a:t> (</a:t>
            </a:r>
            <a:r>
              <a:rPr lang="nl-NL" dirty="0" err="1"/>
              <a:t>this</a:t>
            </a:r>
            <a:r>
              <a:rPr lang="nl-NL" dirty="0"/>
              <a:t> is never </a:t>
            </a:r>
            <a:r>
              <a:rPr lang="nl-NL" dirty="0" err="1"/>
              <a:t>done</a:t>
            </a:r>
            <a:r>
              <a:rPr lang="nl-NL" dirty="0"/>
              <a:t>, </a:t>
            </a:r>
            <a:r>
              <a:rPr lang="nl-NL" dirty="0" err="1"/>
              <a:t>endless</a:t>
            </a:r>
            <a:r>
              <a:rPr lang="nl-NL" dirty="0"/>
              <a:t> </a:t>
            </a:r>
            <a:r>
              <a:rPr lang="nl-NL" dirty="0" err="1"/>
              <a:t>process</a:t>
            </a:r>
            <a:r>
              <a:rPr lang="nl-NL" dirty="0"/>
              <a:t> of review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revision</a:t>
            </a:r>
            <a:r>
              <a:rPr lang="nl-NL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Tracking (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track </a:t>
            </a:r>
            <a:r>
              <a:rPr lang="nl-NL" dirty="0" err="1"/>
              <a:t>your</a:t>
            </a:r>
            <a:r>
              <a:rPr lang="nl-NL" dirty="0"/>
              <a:t> plan)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8BDC1786-3544-4C25-B649-7C51F12171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88024" y="1221600"/>
            <a:ext cx="3744416" cy="29177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dirty="0">
                <a:hlinkClick r:id="rId3"/>
              </a:rPr>
              <a:t>Het PDP of POP</a:t>
            </a:r>
            <a:endParaRPr lang="nl-NL" dirty="0"/>
          </a:p>
          <a:p>
            <a:endParaRPr lang="nl-NL" dirty="0"/>
          </a:p>
          <a:p>
            <a:r>
              <a:rPr lang="nl-NL" b="1" dirty="0">
                <a:hlinkClick r:id="rId4"/>
              </a:rPr>
              <a:t>10 Steps </a:t>
            </a:r>
            <a:r>
              <a:rPr lang="nl-NL" b="1" dirty="0" err="1">
                <a:hlinkClick r:id="rId4"/>
              </a:rPr>
              <a:t>to</a:t>
            </a:r>
            <a:r>
              <a:rPr lang="nl-NL" b="1" dirty="0">
                <a:hlinkClick r:id="rId4"/>
              </a:rPr>
              <a:t> </a:t>
            </a:r>
            <a:r>
              <a:rPr lang="nl-NL" b="1" dirty="0" err="1">
                <a:hlinkClick r:id="rId4"/>
              </a:rPr>
              <a:t>Create</a:t>
            </a:r>
            <a:r>
              <a:rPr lang="nl-NL" b="1" dirty="0">
                <a:hlinkClick r:id="rId4"/>
              </a:rPr>
              <a:t> </a:t>
            </a:r>
            <a:r>
              <a:rPr lang="nl-NL" b="1" dirty="0" err="1">
                <a:hlinkClick r:id="rId4"/>
              </a:rPr>
              <a:t>Your</a:t>
            </a:r>
            <a:r>
              <a:rPr lang="nl-NL" b="1" dirty="0">
                <a:hlinkClick r:id="rId4"/>
              </a:rPr>
              <a:t> Professional Development Plan</a:t>
            </a:r>
            <a:endParaRPr lang="nl-NL" b="1" dirty="0"/>
          </a:p>
          <a:p>
            <a:pPr marL="0" indent="0">
              <a:buNone/>
            </a:pPr>
            <a:endParaRPr lang="nl-NL" b="1" dirty="0"/>
          </a:p>
          <a:p>
            <a:r>
              <a:rPr lang="nl-NL" dirty="0">
                <a:hlinkClick r:id="rId5"/>
              </a:rPr>
              <a:t>persoonlijkheidstest</a:t>
            </a:r>
            <a:endParaRPr lang="en-GB" dirty="0"/>
          </a:p>
          <a:p>
            <a:endParaRPr lang="nl-NL" b="1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72496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el 1"/>
          <p:cNvSpPr>
            <a:spLocks noGrp="1"/>
          </p:cNvSpPr>
          <p:nvPr>
            <p:ph type="title"/>
          </p:nvPr>
        </p:nvSpPr>
        <p:spPr bwMode="auto">
          <a:xfrm>
            <a:off x="746125" y="646113"/>
            <a:ext cx="7786688" cy="48577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/>
          <a:p>
            <a:r>
              <a:rPr lang="nl-NL" dirty="0">
                <a:latin typeface="Arial" charset="0"/>
              </a:rPr>
              <a:t>Inschrijven onderwijs in Osiris</a:t>
            </a:r>
          </a:p>
        </p:txBody>
      </p:sp>
      <p:sp>
        <p:nvSpPr>
          <p:cNvPr id="12290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746125" y="1544638"/>
            <a:ext cx="7858125" cy="307975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nl-NL" dirty="0"/>
              <a:t> </a:t>
            </a:r>
          </a:p>
          <a:p>
            <a:pPr>
              <a:buFont typeface="Arial" charset="0"/>
              <a:buChar char="•"/>
            </a:pPr>
            <a:endParaRPr lang="nl-NL" dirty="0">
              <a:latin typeface="Arial" charset="0"/>
            </a:endParaRPr>
          </a:p>
          <a:p>
            <a:pPr>
              <a:buFont typeface="Arial" charset="0"/>
              <a:buChar char="•"/>
            </a:pPr>
            <a:endParaRPr lang="nl-NL" dirty="0"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46125" y="1347614"/>
            <a:ext cx="63904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nl-NL" sz="3200" b="1" dirty="0">
                <a:solidFill>
                  <a:srgbClr val="000000"/>
                </a:solidFill>
                <a:latin typeface="Arial" panose="020B0604020202020204" pitchFamily="34" charset="0"/>
                <a:ea typeface="MS Mincho"/>
              </a:rPr>
              <a:t> </a:t>
            </a:r>
            <a:endParaRPr lang="nl-NL" sz="3600" dirty="0">
              <a:solidFill>
                <a:srgbClr val="000000"/>
              </a:solidFill>
              <a:latin typeface="Times New Roman" panose="02020603050405020304" pitchFamily="18" charset="0"/>
              <a:ea typeface="MS Mincho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5E5F1DE-13DE-4BB1-B140-C125445E1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813" y="1771538"/>
            <a:ext cx="2848373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348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el 1"/>
          <p:cNvSpPr>
            <a:spLocks noGrp="1"/>
          </p:cNvSpPr>
          <p:nvPr>
            <p:ph type="title"/>
          </p:nvPr>
        </p:nvSpPr>
        <p:spPr bwMode="auto">
          <a:xfrm>
            <a:off x="746125" y="646113"/>
            <a:ext cx="7786688" cy="48577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/>
          <a:p>
            <a:r>
              <a:rPr lang="nl-NL" dirty="0">
                <a:latin typeface="Arial" charset="0"/>
              </a:rPr>
              <a:t>Gezamenlijk bezoek Job-festival </a:t>
            </a:r>
          </a:p>
        </p:txBody>
      </p:sp>
      <p:sp>
        <p:nvSpPr>
          <p:cNvPr id="12290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467544" y="1275606"/>
            <a:ext cx="7858125" cy="307975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  <a:ea typeface="MS Mincho"/>
              </a:rPr>
              <a:t>Oriënteren op beroep en stageplek</a:t>
            </a:r>
          </a:p>
          <a:p>
            <a:pPr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  <a:ea typeface="MS Mincho"/>
              </a:rPr>
              <a:t>Workshops</a:t>
            </a:r>
          </a:p>
          <a:p>
            <a:pPr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  <a:ea typeface="MS Mincho"/>
              </a:rPr>
              <a:t>Netwerken</a:t>
            </a:r>
          </a:p>
          <a:p>
            <a:pPr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  <a:ea typeface="MS Mincho"/>
              </a:rPr>
              <a:t>Gratis eten en drinken</a:t>
            </a:r>
          </a:p>
          <a:p>
            <a:pPr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  <a:ea typeface="MS Mincho"/>
              </a:rPr>
              <a:t>Inspiratie</a:t>
            </a:r>
          </a:p>
          <a:p>
            <a:pPr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nl-NL" dirty="0">
              <a:solidFill>
                <a:srgbClr val="000000"/>
              </a:solidFill>
              <a:latin typeface="Arial" panose="020B0604020202020204" pitchFamily="34" charset="0"/>
              <a:ea typeface="MS Mincho"/>
            </a:endParaRPr>
          </a:p>
        </p:txBody>
      </p:sp>
    </p:spTree>
    <p:extLst>
      <p:ext uri="{BB962C8B-B14F-4D97-AF65-F5344CB8AC3E}">
        <p14:creationId xmlns:p14="http://schemas.microsoft.com/office/powerpoint/2010/main" val="640471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jdelijke aanduiding voor inhoud 1"/>
          <p:cNvSpPr>
            <a:spLocks noGrp="1"/>
          </p:cNvSpPr>
          <p:nvPr>
            <p:ph idx="1"/>
          </p:nvPr>
        </p:nvSpPr>
        <p:spPr bwMode="auto">
          <a:xfrm>
            <a:off x="1763688" y="-92546"/>
            <a:ext cx="5688037" cy="3096096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/>
          <a:p>
            <a:r>
              <a:rPr lang="nl-NL" dirty="0">
                <a:latin typeface="Arial" charset="0"/>
              </a:rPr>
              <a:t>Vragen?</a:t>
            </a:r>
          </a:p>
          <a:p>
            <a:endParaRPr lang="nl-NL" dirty="0">
              <a:latin typeface="Arial" charset="0"/>
            </a:endParaRPr>
          </a:p>
          <a:p>
            <a:r>
              <a:rPr lang="nl-NL" dirty="0">
                <a:latin typeface="Arial" charset="0"/>
              </a:rPr>
              <a:t>Veel succes met de afronding van kwartaal 4!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angepast ontwerp">
  <a:themeElements>
    <a:clrScheme name="Hanzehogeschool Groningen 1">
      <a:dk1>
        <a:sysClr val="windowText" lastClr="000000"/>
      </a:dk1>
      <a:lt1>
        <a:sysClr val="window" lastClr="FFFFFF"/>
      </a:lt1>
      <a:dk2>
        <a:srgbClr val="7F7F7F"/>
      </a:dk2>
      <a:lt2>
        <a:srgbClr val="EE7F00"/>
      </a:lt2>
      <a:accent1>
        <a:srgbClr val="333333"/>
      </a:accent1>
      <a:accent2>
        <a:srgbClr val="EE7F00"/>
      </a:accent2>
      <a:accent3>
        <a:srgbClr val="7F7F7F"/>
      </a:accent3>
      <a:accent4>
        <a:srgbClr val="2C0D15"/>
      </a:accent4>
      <a:accent5>
        <a:srgbClr val="7F7F7F"/>
      </a:accent5>
      <a:accent6>
        <a:srgbClr val="EE7F00"/>
      </a:accent6>
      <a:hlink>
        <a:srgbClr val="EE7F00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Aangepast ontwerp">
  <a:themeElements>
    <a:clrScheme name="Hanzehogeschool Groningen 1">
      <a:dk1>
        <a:sysClr val="windowText" lastClr="000000"/>
      </a:dk1>
      <a:lt1>
        <a:sysClr val="window" lastClr="FFFFFF"/>
      </a:lt1>
      <a:dk2>
        <a:srgbClr val="7F7F7F"/>
      </a:dk2>
      <a:lt2>
        <a:srgbClr val="EE7F00"/>
      </a:lt2>
      <a:accent1>
        <a:srgbClr val="333333"/>
      </a:accent1>
      <a:accent2>
        <a:srgbClr val="EE7F00"/>
      </a:accent2>
      <a:accent3>
        <a:srgbClr val="7F7F7F"/>
      </a:accent3>
      <a:accent4>
        <a:srgbClr val="2C0D15"/>
      </a:accent4>
      <a:accent5>
        <a:srgbClr val="7F7F7F"/>
      </a:accent5>
      <a:accent6>
        <a:srgbClr val="EE7F00"/>
      </a:accent6>
      <a:hlink>
        <a:srgbClr val="EE7F00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Aangepast ontwerp">
  <a:themeElements>
    <a:clrScheme name="Hanzehogeschool Groningen 1">
      <a:dk1>
        <a:sysClr val="windowText" lastClr="000000"/>
      </a:dk1>
      <a:lt1>
        <a:sysClr val="window" lastClr="FFFFFF"/>
      </a:lt1>
      <a:dk2>
        <a:srgbClr val="7F7F7F"/>
      </a:dk2>
      <a:lt2>
        <a:srgbClr val="EE7F00"/>
      </a:lt2>
      <a:accent1>
        <a:srgbClr val="333333"/>
      </a:accent1>
      <a:accent2>
        <a:srgbClr val="EE7F00"/>
      </a:accent2>
      <a:accent3>
        <a:srgbClr val="7F7F7F"/>
      </a:accent3>
      <a:accent4>
        <a:srgbClr val="2C0D15"/>
      </a:accent4>
      <a:accent5>
        <a:srgbClr val="7F7F7F"/>
      </a:accent5>
      <a:accent6>
        <a:srgbClr val="EE7F00"/>
      </a:accent6>
      <a:hlink>
        <a:srgbClr val="EE7F00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4_Aangepast ontwer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3_Aangepast ontwerp">
  <a:themeElements>
    <a:clrScheme name="Hanzehogeschool Groningen 1">
      <a:dk1>
        <a:sysClr val="windowText" lastClr="000000"/>
      </a:dk1>
      <a:lt1>
        <a:sysClr val="window" lastClr="FFFFFF"/>
      </a:lt1>
      <a:dk2>
        <a:srgbClr val="7F7F7F"/>
      </a:dk2>
      <a:lt2>
        <a:srgbClr val="EE7F00"/>
      </a:lt2>
      <a:accent1>
        <a:srgbClr val="333333"/>
      </a:accent1>
      <a:accent2>
        <a:srgbClr val="EE7F00"/>
      </a:accent2>
      <a:accent3>
        <a:srgbClr val="7F7F7F"/>
      </a:accent3>
      <a:accent4>
        <a:srgbClr val="2C0D15"/>
      </a:accent4>
      <a:accent5>
        <a:srgbClr val="7F7F7F"/>
      </a:accent5>
      <a:accent6>
        <a:srgbClr val="EE7F00"/>
      </a:accent6>
      <a:hlink>
        <a:srgbClr val="EE7F00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3ad7c7221c64df2988a42b43ef158eb xmlns="e38556bc-565c-4767-b0c6-0ff3d1338292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 and Communication</TermName>
          <TermId xmlns="http://schemas.microsoft.com/office/infopath/2007/PartnerControls">b136be3e-7b26-4d45-868e-3f5f05aa195b</TermId>
        </TermInfo>
      </Terms>
    </p3ad7c7221c64df2988a42b43ef158eb>
    <TaxCatchAll xmlns="e38556bc-565c-4767-b0c6-0ff3d1338292">
      <Value>85</Value>
    </TaxCatchAll>
    <kbe3a1bf3c8946d199e47d61ba718d2d xmlns="e38556bc-565c-4767-b0c6-0ff3d1338292">
      <Terms xmlns="http://schemas.microsoft.com/office/infopath/2007/PartnerControls"/>
    </kbe3a1bf3c8946d199e47d61ba718d2d>
    <a8ea9519f76c4698838912c050a4776b xmlns="e38556bc-565c-4767-b0c6-0ff3d1338292">
      <Terms xmlns="http://schemas.microsoft.com/office/infopath/2007/PartnerControls"/>
    </a8ea9519f76c4698838912c050a4776b>
    <e42662a254ef4786ae719af04822cfe4 xmlns="e38556bc-565c-4767-b0c6-0ff3d1338292">
      <Terms xmlns="http://schemas.microsoft.com/office/infopath/2007/PartnerControls"/>
    </e42662a254ef4786ae719af04822cfe4>
    <l3e168e7ff6b42cfaa3bcc3de331c2f0 xmlns="e38556bc-565c-4767-b0c6-0ff3d1338292">
      <Terms xmlns="http://schemas.microsoft.com/office/infopath/2007/PartnerControls"/>
    </l3e168e7ff6b42cfaa3bcc3de331c2f0>
    <lc40581e9e054a82966f9e9fa733bd77 xmlns="e38556bc-565c-4767-b0c6-0ff3d1338292">
      <Terms xmlns="http://schemas.microsoft.com/office/infopath/2007/PartnerControls"/>
    </lc40581e9e054a82966f9e9fa733bd77>
    <k2deadfb5f12439e8055afa6e810fe7d xmlns="e38556bc-565c-4767-b0c6-0ff3d1338292">
      <Terms xmlns="http://schemas.microsoft.com/office/infopath/2007/PartnerControls"/>
    </k2deadfb5f12439e8055afa6e810fe7d>
    <d5f0efd6627f4d59acc011535d0ee886 xmlns="e38556bc-565c-4767-b0c6-0ff3d1338292">
      <Terms xmlns="http://schemas.microsoft.com/office/infopath/2007/PartnerControls"/>
    </d5f0efd6627f4d59acc011535d0ee886>
    <h5f6376657f24e3abdb06760cec679a2 xmlns="e38556bc-565c-4767-b0c6-0ff3d1338292">
      <Terms xmlns="http://schemas.microsoft.com/office/infopath/2007/PartnerControls"/>
    </h5f6376657f24e3abdb06760cec679a2>
    <if8ebce84bb64c44af51ddd3374c06cb xmlns="e38556bc-565c-4767-b0c6-0ff3d1338292">
      <Terms xmlns="http://schemas.microsoft.com/office/infopath/2007/PartnerControls"/>
    </if8ebce84bb64c44af51ddd3374c06cb>
    <le652170af064db3868fcf1b770f5612 xmlns="e38556bc-565c-4767-b0c6-0ff3d1338292">
      <Terms xmlns="http://schemas.microsoft.com/office/infopath/2007/PartnerControls"/>
    </le652170af064db3868fcf1b770f5612>
    <if3e429f5bff441d89ef003a0ff37f3e xmlns="e38556bc-565c-4767-b0c6-0ff3d1338292">
      <Terms xmlns="http://schemas.microsoft.com/office/infopath/2007/PartnerControls"/>
    </if3e429f5bff441d89ef003a0ff37f3e>
    <o83c1591c2e54d6cbd53c9fdc0e460c9 xmlns="e38556bc-565c-4767-b0c6-0ff3d1338292">
      <Terms xmlns="http://schemas.microsoft.com/office/infopath/2007/PartnerControls"/>
    </o83c1591c2e54d6cbd53c9fdc0e460c9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Hanze Document" ma:contentTypeID="0x010100194284EB75BC4F168DA0FDE9337180AC00C119BB6AACB1F84DA5CFA44E7FA9D4F4" ma:contentTypeVersion="76" ma:contentTypeDescription="" ma:contentTypeScope="" ma:versionID="0656415cfc18172855bf0cf569f25655">
  <xsd:schema xmlns:xsd="http://www.w3.org/2001/XMLSchema" xmlns:xs="http://www.w3.org/2001/XMLSchema" xmlns:p="http://schemas.microsoft.com/office/2006/metadata/properties" xmlns:ns2="e38556bc-565c-4767-b0c6-0ff3d1338292" targetNamespace="http://schemas.microsoft.com/office/2006/metadata/properties" ma:root="true" ma:fieldsID="6da197dfa9dbd67a3df490380c9c550f" ns2:_="">
    <xsd:import namespace="e38556bc-565c-4767-b0c6-0ff3d1338292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2:le652170af064db3868fcf1b770f5612" minOccurs="0"/>
                <xsd:element ref="ns2:l3e168e7ff6b42cfaa3bcc3de331c2f0" minOccurs="0"/>
                <xsd:element ref="ns2:lc40581e9e054a82966f9e9fa733bd77" minOccurs="0"/>
                <xsd:element ref="ns2:kbe3a1bf3c8946d199e47d61ba718d2d" minOccurs="0"/>
                <xsd:element ref="ns2:if3e429f5bff441d89ef003a0ff37f3e" minOccurs="0"/>
                <xsd:element ref="ns2:k2deadfb5f12439e8055afa6e810fe7d" minOccurs="0"/>
                <xsd:element ref="ns2:if8ebce84bb64c44af51ddd3374c06cb" minOccurs="0"/>
                <xsd:element ref="ns2:a8ea9519f76c4698838912c050a4776b" minOccurs="0"/>
                <xsd:element ref="ns2:e42662a254ef4786ae719af04822cfe4" minOccurs="0"/>
                <xsd:element ref="ns2:d5f0efd6627f4d59acc011535d0ee886" minOccurs="0"/>
                <xsd:element ref="ns2:o83c1591c2e54d6cbd53c9fdc0e460c9" minOccurs="0"/>
                <xsd:element ref="ns2:h5f6376657f24e3abdb06760cec679a2" minOccurs="0"/>
                <xsd:element ref="ns2:p3ad7c7221c64df2988a42b43ef158eb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8556bc-565c-4767-b0c6-0ff3d1338292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41b1acab-4f6a-4aa9-a605-c68da45741a1}" ma:internalName="TaxCatchAll" ma:showField="CatchAllData" ma:web="fc4a1156-378c-47b6-97f2-549bce71480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xonomy Catch All Column1" ma:hidden="true" ma:list="{41b1acab-4f6a-4aa9-a605-c68da45741a1}" ma:internalName="TaxCatchAllLabel" ma:readOnly="true" ma:showField="CatchAllDataLabel" ma:web="fc4a1156-378c-47b6-97f2-549bce71480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e652170af064db3868fcf1b770f5612" ma:index="10" nillable="true" ma:taxonomy="true" ma:internalName="le652170af064db3868fcf1b770f5612" ma:taxonomyFieldName="HanzeSchool" ma:displayName="School" ma:fieldId="{5e652170-af06-4db3-868f-cf1b770f5612}" ma:sspId="66269c54-5320-4754-8fa2-ca7c8c4e8a8c" ma:termSetId="9d571f30-f07e-4a77-97b0-a6e1ca77883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3e168e7ff6b42cfaa3bcc3de331c2f0" ma:index="12" nillable="true" ma:taxonomy="true" ma:internalName="l3e168e7ff6b42cfaa3bcc3de331c2f0" ma:taxonomyFieldName="HanzePageType" ma:displayName="PageType" ma:fieldId="{53e168e7-ff6b-42cf-aa3b-cc3de331c2f0}" ma:sspId="66269c54-5320-4754-8fa2-ca7c8c4e8a8c" ma:termSetId="8775fdf0-c8be-48e1-9359-5aaba3d7558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c40581e9e054a82966f9e9fa733bd77" ma:index="14" nillable="true" ma:taxonomy="true" ma:internalName="lc40581e9e054a82966f9e9fa733bd77" ma:taxonomyFieldName="HanzeEducationType" ma:displayName="Education Type" ma:fieldId="{5c40581e-9e05-4a82-966f-9e9fa733bd77}" ma:sspId="66269c54-5320-4754-8fa2-ca7c8c4e8a8c" ma:termSetId="1e267f9f-c554-4d0f-b719-ee775de765b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be3a1bf3c8946d199e47d61ba718d2d" ma:index="16" nillable="true" ma:taxonomy="true" ma:internalName="kbe3a1bf3c8946d199e47d61ba718d2d" ma:taxonomyFieldName="HanzeEducationTestimony" ma:displayName="Testimony" ma:fieldId="{4be3a1bf-3c89-46d1-99e4-7d61ba718d2d}" ma:sspId="66269c54-5320-4754-8fa2-ca7c8c4e8a8c" ma:termSetId="53bc6a9b-514a-4b97-be06-06a9878fd41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f3e429f5bff441d89ef003a0ff37f3e" ma:index="18" nillable="true" ma:taxonomy="true" ma:internalName="if3e429f5bff441d89ef003a0ff37f3e" ma:taxonomyFieldName="HanzeEducationForm" ma:displayName="Education Form" ma:fieldId="{2f3e429f-5bff-441d-89ef-003a0ff37f3e}" ma:sspId="66269c54-5320-4754-8fa2-ca7c8c4e8a8c" ma:termSetId="07b7f02c-4b47-4446-9c0e-b54fa6b6c8a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2deadfb5f12439e8055afa6e810fe7d" ma:index="20" nillable="true" ma:taxonomy="true" ma:internalName="k2deadfb5f12439e8055afa6e810fe7d" ma:taxonomyFieldName="HanzeEducationLocation" ma:displayName="Education Location" ma:fieldId="{42deadfb-5f12-439e-8055-afa6e810fe7d}" ma:taxonomyMulti="true" ma:sspId="66269c54-5320-4754-8fa2-ca7c8c4e8a8c" ma:termSetId="8e046bf2-c24f-425d-97f6-44bab044256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f8ebce84bb64c44af51ddd3374c06cb" ma:index="22" nillable="true" ma:taxonomy="true" ma:internalName="if8ebce84bb64c44af51ddd3374c06cb" ma:taxonomyFieldName="HanzeResearchCenter" ma:displayName="Research Center" ma:fieldId="{2f8ebce8-4bb6-4c44-af51-ddd3374c06cb}" ma:sspId="66269c54-5320-4754-8fa2-ca7c8c4e8a8c" ma:termSetId="631d2952-a1f2-41b1-8656-515d14badb8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8ea9519f76c4698838912c050a4776b" ma:index="24" nillable="true" ma:taxonomy="true" ma:internalName="a8ea9519f76c4698838912c050a4776b" ma:taxonomyFieldName="HanzeEducationProfile" ma:displayName="Education Profile" ma:fieldId="{a8ea9519-f76c-4698-8389-12c050a4776b}" ma:taxonomyMulti="true" ma:sspId="66269c54-5320-4754-8fa2-ca7c8c4e8a8c" ma:termSetId="52bfe654-f47b-461d-87e1-16302535ff4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42662a254ef4786ae719af04822cfe4" ma:index="26" nillable="true" ma:taxonomy="true" ma:internalName="e42662a254ef4786ae719af04822cfe4" ma:taxonomyFieldName="HanzeEducationProfession" ma:displayName="Education Profession" ma:fieldId="{e42662a2-54ef-4786-ae71-9af04822cfe4}" ma:taxonomyMulti="true" ma:sspId="66269c54-5320-4754-8fa2-ca7c8c4e8a8c" ma:termSetId="246c5914-df93-4af5-91ba-07a546fa1ce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5f0efd6627f4d59acc011535d0ee886" ma:index="28" nillable="true" ma:taxonomy="true" ma:internalName="d5f0efd6627f4d59acc011535d0ee886" ma:taxonomyFieldName="HanzeEducationAreasOfInterest" ma:displayName="Areas of Interest" ma:fieldId="{d5f0efd6-627f-4d59-acc0-11535d0ee886}" ma:taxonomyMulti="true" ma:sspId="66269c54-5320-4754-8fa2-ca7c8c4e8a8c" ma:termSetId="a4a1410f-e05a-4fd1-a7ba-78887aaadc4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o83c1591c2e54d6cbd53c9fdc0e460c9" ma:index="30" nillable="true" ma:taxonomy="true" ma:internalName="o83c1591c2e54d6cbd53c9fdc0e460c9" ma:taxonomyFieldName="HanzeEducationCourseDuration" ma:displayName="Course Duration" ma:fieldId="{883c1591-c2e5-4d6c-bd53-c9fdc0e460c9}" ma:taxonomyMulti="true" ma:sspId="66269c54-5320-4754-8fa2-ca7c8c4e8a8c" ma:termSetId="a2a3d19b-cc95-4eb6-a78f-d37c24ebd1e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5f6376657f24e3abdb06760cec679a2" ma:index="32" nillable="true" ma:taxonomy="true" ma:internalName="h5f6376657f24e3abdb06760cec679a2" ma:taxonomyFieldName="HanzeEducationCourseStartDate" ma:displayName="Course Start Date" ma:fieldId="{15f63766-57f2-4e3a-bdb0-6760cec679a2}" ma:taxonomyMulti="true" ma:sspId="66269c54-5320-4754-8fa2-ca7c8c4e8a8c" ma:termSetId="1c9bbe67-c739-452f-9ab1-664ca688b9f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p3ad7c7221c64df2988a42b43ef158eb" ma:index="34" nillable="true" ma:taxonomy="true" ma:internalName="p3ad7c7221c64df2988a42b43ef158eb" ma:taxonomyFieldName="HanzeNavigationTerm" ma:displayName="Navigation Term" ma:default="-1;#Marketing and Communication|b136be3e-7b26-4d45-868e-3f5f05aa195b" ma:fieldId="{93ad7c72-21c6-4df2-988a-42b43ef158eb}" ma:sspId="66269c54-5320-4754-8fa2-ca7c8c4e8a8c" ma:termSetId="fed9ccc3-423c-4fd7-b24d-c3402308eacc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haredContentType xmlns="Microsoft.SharePoint.Taxonomy.ContentTypeSync" SourceId="66269c54-5320-4754-8fa2-ca7c8c4e8a8c" ContentTypeId="0x010100194284EB75BC4F168DA0FDE9337180AC" PreviousValue="false"/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LongProperties xmlns="http://schemas.microsoft.com/office/2006/metadata/longProperties"/>
</file>

<file path=customXml/itemProps1.xml><?xml version="1.0" encoding="utf-8"?>
<ds:datastoreItem xmlns:ds="http://schemas.openxmlformats.org/officeDocument/2006/customXml" ds:itemID="{9E1F723D-B3F5-4349-B7B8-3BDE853839BF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e38556bc-565c-4767-b0c6-0ff3d1338292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564CBC5-D0CC-42FF-919E-8DC0F9F593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8556bc-565c-4767-b0c6-0ff3d13382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CBE9372-743D-4EFB-A113-6694FE25CF62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88377615-6455-4730-B2E3-2C4D453E9DC5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C7E63CFF-9522-4510-B12A-D4644464A9DF}">
  <ds:schemaRefs>
    <ds:schemaRef ds:uri="http://schemas.microsoft.com/office/2006/metadata/long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5520</TotalTime>
  <Words>236</Words>
  <Application>Microsoft Office PowerPoint</Application>
  <PresentationFormat>Diavoorstelling (16:9)</PresentationFormat>
  <Paragraphs>49</Paragraphs>
  <Slides>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5</vt:i4>
      </vt:variant>
      <vt:variant>
        <vt:lpstr>Diatitels</vt:lpstr>
      </vt:variant>
      <vt:variant>
        <vt:i4>7</vt:i4>
      </vt:variant>
    </vt:vector>
  </HeadingPairs>
  <TitlesOfParts>
    <vt:vector size="17" baseType="lpstr">
      <vt:lpstr>MS Mincho</vt:lpstr>
      <vt:lpstr>ＭＳ Ｐゴシック</vt:lpstr>
      <vt:lpstr>Arial</vt:lpstr>
      <vt:lpstr>Calibri</vt:lpstr>
      <vt:lpstr>Times New Roman</vt:lpstr>
      <vt:lpstr>Aangepast ontwerp</vt:lpstr>
      <vt:lpstr>2_Aangepast ontwerp</vt:lpstr>
      <vt:lpstr>1_Aangepast ontwerp</vt:lpstr>
      <vt:lpstr>4_Aangepast ontwerp</vt:lpstr>
      <vt:lpstr>3_Aangepast ontwerp</vt:lpstr>
      <vt:lpstr>         Groepsbijeenkomst 5, periode 4 Academic Counselling / Studieloopbaanbegeleiding (SLB)</vt:lpstr>
      <vt:lpstr> Welkom! Programma vandaag</vt:lpstr>
      <vt:lpstr>Ervaringen uitwisselen (rondje)</vt:lpstr>
      <vt:lpstr>Persoonlijk ontwikkelplan</vt:lpstr>
      <vt:lpstr>Inschrijven onderwijs in Osiris</vt:lpstr>
      <vt:lpstr>Gezamenlijk bezoek Job-festival </vt:lpstr>
      <vt:lpstr>PowerPoint-presentatie</vt:lpstr>
    </vt:vector>
  </TitlesOfParts>
  <Company>RCLM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presentatie Corporate NL</dc:title>
  <dc:creator>Ruben van der Made</dc:creator>
  <cp:lastModifiedBy>Bonga RA, Ruben</cp:lastModifiedBy>
  <cp:revision>358</cp:revision>
  <cp:lastPrinted>2016-06-22T13:14:20Z</cp:lastPrinted>
  <dcterms:created xsi:type="dcterms:W3CDTF">2008-01-28T12:56:33Z</dcterms:created>
  <dcterms:modified xsi:type="dcterms:W3CDTF">2018-06-14T09:11:53Z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  <property fmtid="{D5CDD505-2E9C-101B-9397-08002B2CF9AE}" pid="3" name="Organisatieonderdeel">
    <vt:lpwstr>Corporate</vt:lpwstr>
  </property>
  <property fmtid="{D5CDD505-2E9C-101B-9397-08002B2CF9AE}" pid="4" name="ContentTypeId">
    <vt:lpwstr>0x010100194284EB75BC4F168DA0FDE9337180AC00C119BB6AACB1F84DA5CFA44E7FA9D4F4</vt:lpwstr>
  </property>
  <property fmtid="{D5CDD505-2E9C-101B-9397-08002B2CF9AE}" pid="5" name="HanzeNavigationTerm">
    <vt:lpwstr>85;#Marketing and Communication|b136be3e-7b26-4d45-868e-3f5f05aa195b</vt:lpwstr>
  </property>
  <property fmtid="{D5CDD505-2E9C-101B-9397-08002B2CF9AE}" pid="6" name="HanzeSchool">
    <vt:lpwstr/>
  </property>
  <property fmtid="{D5CDD505-2E9C-101B-9397-08002B2CF9AE}" pid="7" name="HanzeEducationType">
    <vt:lpwstr/>
  </property>
  <property fmtid="{D5CDD505-2E9C-101B-9397-08002B2CF9AE}" pid="8" name="HanzeEducationCourseStartDate">
    <vt:lpwstr/>
  </property>
  <property fmtid="{D5CDD505-2E9C-101B-9397-08002B2CF9AE}" pid="9" name="HanzeEducationForm">
    <vt:lpwstr/>
  </property>
  <property fmtid="{D5CDD505-2E9C-101B-9397-08002B2CF9AE}" pid="10" name="HanzeEducationProfile">
    <vt:lpwstr/>
  </property>
  <property fmtid="{D5CDD505-2E9C-101B-9397-08002B2CF9AE}" pid="11" name="HanzeResearchCenter">
    <vt:lpwstr/>
  </property>
  <property fmtid="{D5CDD505-2E9C-101B-9397-08002B2CF9AE}" pid="12" name="HanzeEducationAreasOfInterest">
    <vt:lpwstr/>
  </property>
  <property fmtid="{D5CDD505-2E9C-101B-9397-08002B2CF9AE}" pid="13" name="HanzeEducationProfession">
    <vt:lpwstr/>
  </property>
  <property fmtid="{D5CDD505-2E9C-101B-9397-08002B2CF9AE}" pid="14" name="HanzeEducationCourseDuration">
    <vt:lpwstr/>
  </property>
  <property fmtid="{D5CDD505-2E9C-101B-9397-08002B2CF9AE}" pid="15" name="HanzeEducationTestimony">
    <vt:lpwstr/>
  </property>
  <property fmtid="{D5CDD505-2E9C-101B-9397-08002B2CF9AE}" pid="16" name="HanzePageType">
    <vt:lpwstr/>
  </property>
  <property fmtid="{D5CDD505-2E9C-101B-9397-08002B2CF9AE}" pid="17" name="HanzeEducationLocation">
    <vt:lpwstr/>
  </property>
</Properties>
</file>